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 bookmarkIdSeed="2">
  <p:sldMasterIdLst>
    <p:sldMasterId id="2147483663" r:id="rId1"/>
    <p:sldMasterId id="2147483689" r:id="rId2"/>
  </p:sldMasterIdLst>
  <p:notesMasterIdLst>
    <p:notesMasterId r:id="rId28"/>
  </p:notesMasterIdLst>
  <p:sldIdLst>
    <p:sldId id="317" r:id="rId3"/>
    <p:sldId id="380" r:id="rId4"/>
    <p:sldId id="381" r:id="rId5"/>
    <p:sldId id="382" r:id="rId6"/>
    <p:sldId id="386" r:id="rId7"/>
    <p:sldId id="383" r:id="rId8"/>
    <p:sldId id="384" r:id="rId9"/>
    <p:sldId id="385" r:id="rId10"/>
    <p:sldId id="387" r:id="rId11"/>
    <p:sldId id="388" r:id="rId12"/>
    <p:sldId id="389" r:id="rId13"/>
    <p:sldId id="390" r:id="rId14"/>
    <p:sldId id="391" r:id="rId15"/>
    <p:sldId id="392" r:id="rId16"/>
    <p:sldId id="393" r:id="rId17"/>
    <p:sldId id="394" r:id="rId18"/>
    <p:sldId id="395" r:id="rId19"/>
    <p:sldId id="396" r:id="rId20"/>
    <p:sldId id="397" r:id="rId21"/>
    <p:sldId id="398" r:id="rId22"/>
    <p:sldId id="399" r:id="rId23"/>
    <p:sldId id="400" r:id="rId24"/>
    <p:sldId id="401" r:id="rId25"/>
    <p:sldId id="402" r:id="rId26"/>
    <p:sldId id="405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72" autoAdjust="0"/>
    <p:restoredTop sz="79238" autoAdjust="0"/>
  </p:normalViewPr>
  <p:slideViewPr>
    <p:cSldViewPr snapToGrid="0" snapToObjects="1">
      <p:cViewPr varScale="1">
        <p:scale>
          <a:sx n="69" d="100"/>
          <a:sy n="69" d="100"/>
        </p:scale>
        <p:origin x="125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7D4CD2-034E-C744-802C-829E81833508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84DA63-A903-2B4A-A130-F79F89CE4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937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B3DA8EE-BE46-464A-B9ED-639C808FE5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/>
                <a:sym typeface="Arial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458228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Answer: 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9065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Answer: {'Arch', 'Id', 'Jay', 'Joe', '</a:t>
            </a:r>
            <a:r>
              <a:rPr lang="en-US" dirty="0" err="1" smtClean="0"/>
              <a:t>Kar</a:t>
            </a:r>
            <a:r>
              <a:rPr lang="en-US" dirty="0" smtClean="0"/>
              <a:t>'}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7417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Answer 1: True</a:t>
            </a:r>
          </a:p>
          <a:p>
            <a:r>
              <a:rPr lang="en-US" dirty="0" smtClean="0"/>
              <a:t>Answer 2: False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8745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Answer is (b)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2365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Answer is</a:t>
            </a:r>
            <a:r>
              <a:rPr lang="en-US" baseline="0" dirty="0" smtClean="0"/>
              <a:t> (d)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2677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Answer is false because the code prints: {'d', 'c', 'a', 'f'} i.e. it removes common elements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9761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Answer is True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045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1.List Index</a:t>
            </a:r>
            <a:r>
              <a:rPr lang="en-US" baseline="0" dirty="0" smtClean="0"/>
              <a:t> out of range</a:t>
            </a:r>
          </a:p>
          <a:p>
            <a:r>
              <a:rPr lang="en-US" baseline="0" dirty="0" smtClean="0"/>
              <a:t>2.Answer: Invalid Syntax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0721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After this write the code. I am not showing the code because all of you can now convert this to code.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75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Arr</a:t>
            </a:r>
            <a:r>
              <a:rPr lang="en-US" dirty="0" smtClean="0"/>
              <a:t>=[2, 3, 4, 5, 6, 6]</a:t>
            </a:r>
          </a:p>
          <a:p>
            <a:r>
              <a:rPr lang="en-US" dirty="0" smtClean="0"/>
              <a:t>Answer is 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1207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Answer is 22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6876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-1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0" y="1272550"/>
            <a:ext cx="12192000" cy="724065"/>
          </a:xfrm>
          <a:prstGeom prst="rect">
            <a:avLst/>
          </a:prstGeom>
        </p:spPr>
        <p:txBody>
          <a:bodyPr/>
          <a:lstStyle>
            <a:lvl1pPr>
              <a:defRPr sz="6667" b="1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0" y="3333685"/>
            <a:ext cx="12192000" cy="1096433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z="2400" dirty="0"/>
              <a:t>DEPARTMENT OR SUBTITLE</a:t>
            </a:r>
          </a:p>
          <a:p>
            <a:r>
              <a:rPr lang="en-US" sz="2400" dirty="0"/>
              <a:t>XX/XX/XX</a:t>
            </a:r>
          </a:p>
        </p:txBody>
      </p:sp>
      <p:pic>
        <p:nvPicPr>
          <p:cNvPr id="12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105" y="5217379"/>
            <a:ext cx="4579788" cy="1111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985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"/>
            <a:ext cx="12192000" cy="6372224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4/22/2019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391155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8" name="Rectangle 7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4/22/2019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7916592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49908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D600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90501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797BD-EE70-EE41-8811-F7DDAEBF7C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18BB4A-8179-394A-ADBC-02A7751B7E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566A5F-DC56-1049-A80F-61C2A62FD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03C32-0679-FA4A-89D9-BC4B4F5D1E88}" type="datetime1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99981B-8798-3C4C-9232-E4581A1E3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64F767-1AA0-6A48-B127-E1B251ACF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311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EC265-27C6-FA4E-82F5-04CA68C0D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F5120A-9D3E-C448-B4DA-6A03BE166D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D92F21-A036-FE41-9AD2-B62E81B81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C0D17-A2AD-EC40-B731-49C628BF345B}" type="datetime1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30833E-ED8F-2E49-8EB8-CF7425923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7D9855-5565-514A-B04D-41F5A35F3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4273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DBB82-650F-8444-A90E-76E212D9A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687FBC-E861-D94B-8F0D-10DED6B998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0115B7-1865-674E-871A-78B7DC700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10A0C-2601-4E42-BF4A-8E4CAF4E777E}" type="datetime1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014E96-5FAE-BE4C-966C-EC44900E7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3FA1B3-0116-7349-BDCA-B379688D1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5254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6ECD0-2D66-3948-9358-88F8B257A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FC5F2-A671-7E4E-A2E3-7A1C6E73ED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232131-EC12-534F-80D1-272E6928F1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D96494-18A2-7349-9D7F-118257F15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F2E34-6A78-814B-B81C-425DDA89FA62}" type="datetime1">
              <a:rPr lang="en-US" smtClean="0"/>
              <a:t>4/22/2019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6AB3F3-1403-B448-AB10-F1FE20000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DD1B9D-364B-ED42-9A10-A907E0AC6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9447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63852-DC57-E04C-99A8-7B54A4069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04E325-0269-5042-8F4A-1020D9397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91412D-F5BB-EF4F-8334-DB8E808E8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3E7CA6-C875-B84D-88BE-C3861E87DC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E927C0-9752-3242-B5CD-3F0565EEAD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BA5F3D-7BD5-7E4A-824F-72128E82B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2BE58-B347-5642-BBCF-DF1C15F9AA0A}" type="datetime1">
              <a:rPr lang="en-US" smtClean="0"/>
              <a:t>4/22/2019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D099D1-3AF2-3F4E-97EE-8CCDFA070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7901F1-AB98-D341-9269-12A433AB7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745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E5C43-A7E4-7A49-872F-2E51B61D8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7CB87A-AA4D-E341-9250-8F4E8A98C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30807-AA90-4F44-9F9A-2C642BD318CB}" type="datetime1">
              <a:rPr lang="en-US" smtClean="0"/>
              <a:t>4/22/2019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051508-AD47-2540-84A7-817905653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981D5A-F27D-BE4B-87AC-D6018E23B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703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709608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88430" y="3549698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21986" y="5846065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XX/XX/XX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:\Users\gardel2\Desktop\Brand Approval Reference\Rensselaer Logo Layered Files\RF0010-01 Rensselaer Large Logo\CMYK\PNGs\RF0010-01 Rensselaer Large Logo-with Tagline CMYK-TwoColor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427567" y="778934"/>
            <a:ext cx="4887503" cy="1186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18652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6167FD-A645-3147-8CA1-407496001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3704B-5CFB-AB41-B054-A64A09B59A9F}" type="datetime1">
              <a:rPr lang="en-US" smtClean="0"/>
              <a:t>4/22/2019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B43459-2D90-8A42-AD19-C0B1EC858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B0B2E9-B512-AD4B-A9EC-0BB76DD6F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724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BF823-4412-6F42-AA8C-5B755AB02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CC729-8CD1-2047-83FE-A93A58A76B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24A727-9BD3-1349-812F-645807193D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0EC7AD-B3EB-3D41-8F5E-269E6B2A6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41600-3BC1-6242-9E9B-F3663BA9032C}" type="datetime1">
              <a:rPr lang="en-US" smtClean="0"/>
              <a:t>4/22/2019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10E2A-501B-544C-A57E-BE452846D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DD4D60-E0A8-AD4B-BC61-887A0C4BA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7668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6DCD0-4E2B-DB43-AEB1-F6D3DE8AF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CB6224-1856-FB41-A4CF-DF2A0B5C6F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550EED-734F-734C-ACB2-71394B4946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15D603-3185-DB4F-A10D-12972388C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0F584-6B79-C143-8938-204C6F2F8CBC}" type="datetime1">
              <a:rPr lang="en-US" smtClean="0"/>
              <a:t>4/22/2019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E606A4-982F-5245-AECE-D6B1023F4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29AB63-3595-FD47-B53F-E530CEBB2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1765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387FA-223D-2247-BA4A-B15FF3D99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2889FB-923B-3C4C-A264-8AA6EBA579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F99B9-3F66-354C-A547-6061BCE07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D3E9E-748F-6048-AE9A-39C63B7BF76B}" type="datetime1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5FB7E-9ED8-6546-8D0C-CE4E08C7B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273ADE-2D98-524A-9B0C-4D0C772BA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93803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A60CF9-E77D-A640-95BD-DA7CEC8A9B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F95814-0EED-8A4F-98ED-BC55B4E47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400CC8-D43C-C84D-B0DF-34FEC07D3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44904-EF37-DC4A-A0FE-3CB87704FCBC}" type="datetime1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1D590D-1BF1-D943-8794-A888D6677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E40F07-77AB-854C-8603-D93DAC393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880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hoto-1442406964439-e46ab8eff7c4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1" t="14075" r="5310"/>
          <a:stretch/>
        </p:blipFill>
        <p:spPr>
          <a:xfrm>
            <a:off x="-1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8430" y="2943777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1986" y="5132468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11/30/17</a:t>
            </a:r>
          </a:p>
        </p:txBody>
      </p:sp>
      <p:pic>
        <p:nvPicPr>
          <p:cNvPr id="3075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567" y="5864001"/>
            <a:ext cx="2709476" cy="50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7060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4/22/2019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tx1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tx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299222" y="1051972"/>
            <a:ext cx="8343900" cy="2438400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27457502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096000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4/22/2019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9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0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99222" y="1041401"/>
            <a:ext cx="8343900" cy="278027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6027983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-1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4/22/2019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20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6420376" y="1032924"/>
            <a:ext cx="5432957" cy="2788749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4501855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6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1" y="1"/>
            <a:ext cx="12192001" cy="639054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bg1"/>
                </a:solidFill>
              </a:defRPr>
            </a:lvl2pPr>
            <a:lvl3pPr marL="531271" indent="-228594">
              <a:spcBef>
                <a:spcPts val="800"/>
              </a:spcBef>
              <a:buClr>
                <a:schemeClr val="bg1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bg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4/22/2019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98451" y="1023066"/>
            <a:ext cx="6817783" cy="253611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1694545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31348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3671" y="4274833"/>
            <a:ext cx="10972800" cy="1143000"/>
          </a:xfrm>
          <a:prstGeom prst="rect">
            <a:avLst/>
          </a:prstGeom>
        </p:spPr>
        <p:txBody>
          <a:bodyPr vert="horz"/>
          <a:lstStyle>
            <a:lvl1pPr algn="l">
              <a:defRPr sz="7200"/>
            </a:lvl1pPr>
          </a:lstStyle>
          <a:p>
            <a:pPr>
              <a:lnSpc>
                <a:spcPct val="80000"/>
              </a:lnSpc>
            </a:pP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“</a:t>
            </a: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This is an excellent location </a:t>
            </a:r>
            <a:b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for a quote.</a:t>
            </a: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”</a:t>
            </a:r>
          </a:p>
        </p:txBody>
      </p:sp>
      <p:sp>
        <p:nvSpPr>
          <p:cNvPr id="9" name="Rectangle 8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4/22/2019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8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244185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695349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 userDrawn="1"/>
        </p:nvSpPr>
        <p:spPr>
          <a:xfrm>
            <a:off x="285674" y="749447"/>
            <a:ext cx="11087801" cy="965420"/>
          </a:xfrm>
          <a:prstGeom prst="rect">
            <a:avLst/>
          </a:prstGeom>
          <a:ln>
            <a:noFill/>
          </a:ln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5000" b="1" kern="1200" spc="0" baseline="0">
                <a:solidFill>
                  <a:srgbClr val="FFFFFF"/>
                </a:solidFill>
                <a:effectLst/>
                <a:latin typeface="Arial"/>
                <a:ea typeface="+mj-ea"/>
                <a:cs typeface="Arial"/>
              </a:defRPr>
            </a:lvl1pPr>
          </a:lstStyle>
          <a:p>
            <a:r>
              <a:rPr lang="en-US" sz="5333" b="1" dirty="0">
                <a:solidFill>
                  <a:srgbClr val="54585A"/>
                </a:solidFill>
              </a:rPr>
              <a:t>Divider Slide 1</a:t>
            </a:r>
            <a:br>
              <a:rPr lang="en-US" sz="5333" b="1" dirty="0">
                <a:solidFill>
                  <a:srgbClr val="54585A"/>
                </a:solidFill>
              </a:rPr>
            </a:br>
            <a:r>
              <a:rPr lang="en-US" sz="5333" b="1" dirty="0">
                <a:solidFill>
                  <a:srgbClr val="54585A"/>
                </a:solidFill>
              </a:rPr>
              <a:t>Two Lines Max</a:t>
            </a:r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4/22/2019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2069398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021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</p:sldLayoutIdLst>
  <p:hf sldNum="0" hdr="0" ftr="0" dt="0"/>
  <p:txStyles>
    <p:titleStyle>
      <a:lvl1pPr algn="ctr" defTabSz="609585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23FA5D-9CAF-714F-AB2A-BE4EE5231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4D3C97-7F1C-2A49-8E10-0EC7CD33CA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C4AF73-E8AC-3C43-8520-2677CF0F3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626ED2-FC95-2D48-B30E-8E63605ABB54}" type="datetime1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B712F1-1888-394F-8FF2-850AB922A6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7C2B51-6B1A-3545-8AB5-C2F0D51C1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FCE5F3-0296-3D48-A0F0-A60BF65F4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766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channel/UCtjldWnIlGpeTuqcniM9jSQ?view_as=subscriber" TargetMode="External"/><Relationship Id="rId2" Type="http://schemas.openxmlformats.org/officeDocument/2006/relationships/hyperlink" Target="http://www.linkedin.com/in/uzmamushtaque" TargetMode="Externa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335229" y="4954385"/>
            <a:ext cx="11087801" cy="609435"/>
          </a:xfrm>
        </p:spPr>
        <p:txBody>
          <a:bodyPr/>
          <a:lstStyle/>
          <a:p>
            <a:r>
              <a:rPr lang="en-US" dirty="0"/>
              <a:t>DEPARTMENT OF COMPUTER SCIENCE     |    </a:t>
            </a:r>
            <a:r>
              <a:rPr lang="en-US" dirty="0" smtClean="0"/>
              <a:t>04/25/2019</a:t>
            </a:r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430" y="1903616"/>
            <a:ext cx="11087801" cy="1972157"/>
          </a:xfrm>
        </p:spPr>
        <p:txBody>
          <a:bodyPr/>
          <a:lstStyle/>
          <a:p>
            <a:r>
              <a:rPr lang="en-US" dirty="0"/>
              <a:t>Lecture </a:t>
            </a:r>
            <a:r>
              <a:rPr lang="en-US" dirty="0" smtClean="0"/>
              <a:t>25: </a:t>
            </a:r>
            <a:r>
              <a:rPr lang="en-US" dirty="0"/>
              <a:t>Introduction to Computer Programming Course - CS1010</a:t>
            </a:r>
          </a:p>
        </p:txBody>
      </p:sp>
    </p:spTree>
    <p:extLst>
      <p:ext uri="{BB962C8B-B14F-4D97-AF65-F5344CB8AC3E}">
        <p14:creationId xmlns:p14="http://schemas.microsoft.com/office/powerpoint/2010/main" val="101180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Question 3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Example 1</a:t>
            </a:r>
          </a:p>
          <a:p>
            <a:pPr marL="0" indent="0">
              <a:buNone/>
            </a:pPr>
            <a:r>
              <a:rPr lang="da-DK" dirty="0"/>
              <a:t>set_x = set(["a", "b","c"])</a:t>
            </a:r>
          </a:p>
          <a:p>
            <a:pPr marL="0" indent="0">
              <a:buNone/>
            </a:pPr>
            <a:r>
              <a:rPr lang="da-DK" dirty="0"/>
              <a:t>set_y = set(["b", "d","f"])</a:t>
            </a:r>
          </a:p>
          <a:p>
            <a:pPr marL="0" indent="0">
              <a:buNone/>
            </a:pPr>
            <a:r>
              <a:rPr lang="da-DK" dirty="0"/>
              <a:t>set_c = set_x ^ set_y</a:t>
            </a:r>
          </a:p>
          <a:p>
            <a:pPr marL="0" indent="0">
              <a:buNone/>
            </a:pPr>
            <a:r>
              <a:rPr lang="da-DK" dirty="0"/>
              <a:t>print(set_c</a:t>
            </a:r>
            <a:r>
              <a:rPr lang="da-DK" dirty="0" smtClean="0"/>
              <a:t>)</a:t>
            </a:r>
          </a:p>
          <a:p>
            <a:pPr marL="0" indent="0">
              <a:buNone/>
            </a:pPr>
            <a:r>
              <a:rPr lang="da-DK" b="1" dirty="0" smtClean="0"/>
              <a:t>The code above prints/returns the set {b}.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4221914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Question 3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Example 2:</a:t>
            </a:r>
          </a:p>
          <a:p>
            <a:pPr marL="0" indent="0">
              <a:buNone/>
            </a:pPr>
            <a:r>
              <a:rPr lang="en-US" dirty="0"/>
              <a:t>list1=[1,2,3,4,5,6,6,6]</a:t>
            </a:r>
          </a:p>
          <a:p>
            <a:pPr marL="0" indent="0">
              <a:buNone/>
            </a:pPr>
            <a:r>
              <a:rPr lang="en-US" dirty="0"/>
              <a:t>new=set(list1)</a:t>
            </a:r>
          </a:p>
          <a:p>
            <a:pPr marL="0" indent="0">
              <a:buNone/>
            </a:pPr>
            <a:r>
              <a:rPr lang="en-US" dirty="0"/>
              <a:t>new</a:t>
            </a:r>
          </a:p>
          <a:p>
            <a:pPr marL="0" indent="0">
              <a:buNone/>
            </a:pPr>
            <a:r>
              <a:rPr lang="en-US" dirty="0"/>
              <a:t>print(sum(new)/</a:t>
            </a:r>
            <a:r>
              <a:rPr lang="en-US" dirty="0" err="1"/>
              <a:t>len</a:t>
            </a:r>
            <a:r>
              <a:rPr lang="en-US" dirty="0"/>
              <a:t>(new</a:t>
            </a:r>
            <a:r>
              <a:rPr lang="en-US" dirty="0" smtClean="0"/>
              <a:t>))</a:t>
            </a:r>
          </a:p>
          <a:p>
            <a:pPr marL="0" indent="0">
              <a:buNone/>
            </a:pPr>
            <a:r>
              <a:rPr lang="en-US" b="1" dirty="0" smtClean="0"/>
              <a:t>The code above returns the average of all numbers in list1.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7728137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Question 4: </a:t>
            </a:r>
            <a:r>
              <a:rPr lang="en-US" b="1" dirty="0"/>
              <a:t>15 </a:t>
            </a:r>
            <a:r>
              <a:rPr lang="en-US" b="1" dirty="0" smtClean="0"/>
              <a:t>points- </a:t>
            </a:r>
            <a:r>
              <a:rPr lang="en-US" b="1" dirty="0"/>
              <a:t>3 points each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Find the error in the code provided</a:t>
            </a:r>
          </a:p>
          <a:p>
            <a:r>
              <a:rPr lang="en-US" dirty="0" smtClean="0"/>
              <a:t>Error must be something that prevents the program from running.</a:t>
            </a:r>
          </a:p>
          <a:p>
            <a:r>
              <a:rPr lang="en-US" dirty="0" smtClean="0"/>
              <a:t>We are not looking for any logical errors because there is no problem you are solving here.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42264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Question 4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Example 1:</a:t>
            </a:r>
          </a:p>
          <a:p>
            <a:r>
              <a:rPr lang="en-US" dirty="0"/>
              <a:t>M</a:t>
            </a:r>
            <a:r>
              <a:rPr lang="en-US" dirty="0" smtClean="0"/>
              <a:t> </a:t>
            </a:r>
            <a:r>
              <a:rPr lang="en-US" dirty="0"/>
              <a:t>= </a:t>
            </a:r>
            <a:r>
              <a:rPr lang="en-US" dirty="0" smtClean="0"/>
              <a:t>[‘a’, ‘b’, ‘c’]  </a:t>
            </a:r>
            <a:endParaRPr lang="en-US" dirty="0"/>
          </a:p>
          <a:p>
            <a:r>
              <a:rPr lang="en-US" dirty="0"/>
              <a:t>print ("Element = </a:t>
            </a:r>
            <a:r>
              <a:rPr lang="en-US" dirty="0" smtClean="0"/>
              <a:t>“,(M[3]))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Example 2:</a:t>
            </a:r>
          </a:p>
          <a:p>
            <a:r>
              <a:rPr lang="en-US" dirty="0" smtClean="0"/>
              <a:t>A={1,2,3}</a:t>
            </a:r>
          </a:p>
          <a:p>
            <a:r>
              <a:rPr lang="en-US" dirty="0" smtClean="0"/>
              <a:t>B={3,4,5}</a:t>
            </a:r>
          </a:p>
          <a:p>
            <a:r>
              <a:rPr lang="en-US" dirty="0" smtClean="0"/>
              <a:t>A^^B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40121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Question 5: </a:t>
            </a:r>
            <a:r>
              <a:rPr lang="en-US" b="1" dirty="0"/>
              <a:t>10 </a:t>
            </a:r>
            <a:r>
              <a:rPr lang="en-US" b="1" dirty="0" smtClean="0"/>
              <a:t>points- </a:t>
            </a:r>
            <a:r>
              <a:rPr lang="en-US" b="1" dirty="0"/>
              <a:t>2 points each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</a:t>
            </a:r>
            <a:r>
              <a:rPr lang="en-US" b="1" dirty="0"/>
              <a:t>single </a:t>
            </a:r>
            <a:r>
              <a:rPr lang="en-US" b="1" dirty="0" smtClean="0"/>
              <a:t>line (or at most 2 lines)</a:t>
            </a:r>
            <a:r>
              <a:rPr lang="en-US" dirty="0" smtClean="0"/>
              <a:t> </a:t>
            </a:r>
            <a:r>
              <a:rPr lang="en-US" dirty="0"/>
              <a:t>of code to accomplish </a:t>
            </a:r>
            <a:r>
              <a:rPr lang="en-US" dirty="0" smtClean="0"/>
              <a:t>the given task.</a:t>
            </a:r>
          </a:p>
          <a:p>
            <a:r>
              <a:rPr lang="en-US" dirty="0" smtClean="0"/>
              <a:t>Dictionary Operations</a:t>
            </a:r>
          </a:p>
          <a:p>
            <a:r>
              <a:rPr lang="en-US" dirty="0" smtClean="0"/>
              <a:t>Example:</a:t>
            </a:r>
          </a:p>
          <a:p>
            <a:pPr lvl="1"/>
            <a:r>
              <a:rPr lang="en-US" dirty="0" err="1"/>
              <a:t>key_value</a:t>
            </a:r>
            <a:r>
              <a:rPr lang="en-US" dirty="0"/>
              <a:t> ={} </a:t>
            </a:r>
            <a:endParaRPr lang="en-US" dirty="0" smtClean="0"/>
          </a:p>
          <a:p>
            <a:pPr lvl="1"/>
            <a:r>
              <a:rPr lang="en-US" dirty="0" smtClean="0"/>
              <a:t>Add a key=2 with value 5 to </a:t>
            </a:r>
            <a:r>
              <a:rPr lang="en-US" dirty="0" err="1" smtClean="0"/>
              <a:t>key_value</a:t>
            </a:r>
            <a:endParaRPr lang="en-US" dirty="0" smtClean="0"/>
          </a:p>
          <a:p>
            <a:pPr lvl="1"/>
            <a:r>
              <a:rPr lang="en-US" dirty="0" smtClean="0"/>
              <a:t>Answer: </a:t>
            </a:r>
            <a:r>
              <a:rPr lang="en-US" dirty="0" err="1"/>
              <a:t>key_value</a:t>
            </a:r>
            <a:r>
              <a:rPr lang="en-US" dirty="0"/>
              <a:t>[2] = </a:t>
            </a:r>
            <a:r>
              <a:rPr lang="en-US" dirty="0" smtClean="0"/>
              <a:t>5</a:t>
            </a:r>
          </a:p>
          <a:p>
            <a:r>
              <a:rPr lang="en-US" dirty="0" smtClean="0"/>
              <a:t>More examples can include other dictionary operations (covered in class only)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27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Question 6: 5 points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Write some code for a given problem along with its algorithm.</a:t>
            </a:r>
          </a:p>
          <a:p>
            <a:r>
              <a:rPr lang="en-US" dirty="0" smtClean="0"/>
              <a:t>Code is worth 2 points and algorithm is worth 3 points.</a:t>
            </a:r>
          </a:p>
          <a:p>
            <a:r>
              <a:rPr lang="en-US" dirty="0" smtClean="0"/>
              <a:t>For the algorithm write a detailed list of steps required to accomplish the task. (See Lecture 24)</a:t>
            </a:r>
          </a:p>
          <a:p>
            <a:r>
              <a:rPr lang="en-US" dirty="0" smtClean="0"/>
              <a:t>You can use a Flowchart as well but make sure to correctly know the symbols.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9987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Question 6: Example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a list L and an integer m. Find the index of the first occurrence of the integer in the list. If the integer is not in the list print the list.</a:t>
            </a:r>
          </a:p>
          <a:p>
            <a:r>
              <a:rPr lang="en-US" dirty="0" smtClean="0"/>
              <a:t>Solution:</a:t>
            </a:r>
          </a:p>
          <a:p>
            <a:r>
              <a:rPr lang="en-US" dirty="0" smtClean="0"/>
              <a:t>Algorithm: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If L is not in M then return 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If M is in L then loop through each element until a match is found.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As soon as the match is found save the index corresponding to the match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Return the index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53800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Question 7: </a:t>
            </a:r>
            <a:r>
              <a:rPr lang="en-US" b="1" dirty="0"/>
              <a:t>10 points- 2 points each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Select the output of each code from the options </a:t>
            </a:r>
            <a:r>
              <a:rPr lang="en-US" dirty="0" smtClean="0"/>
              <a:t>given.</a:t>
            </a:r>
          </a:p>
          <a:p>
            <a:pPr marL="0" indent="0">
              <a:buNone/>
            </a:pPr>
            <a:r>
              <a:rPr lang="en-US" dirty="0" smtClean="0"/>
              <a:t>Example 1 </a:t>
            </a:r>
          </a:p>
          <a:p>
            <a:pPr marL="0" indent="0">
              <a:buNone/>
            </a:pPr>
            <a:r>
              <a:rPr lang="en-US" dirty="0" err="1"/>
              <a:t>arr</a:t>
            </a:r>
            <a:r>
              <a:rPr lang="en-US" dirty="0"/>
              <a:t> = [1, 2, 3, 4, 5, 6]</a:t>
            </a:r>
          </a:p>
          <a:p>
            <a:pPr marL="0" indent="0">
              <a:buNone/>
            </a:pPr>
            <a:r>
              <a:rPr lang="en-US" dirty="0"/>
              <a:t>for </a:t>
            </a:r>
            <a:r>
              <a:rPr lang="en-US" dirty="0" err="1"/>
              <a:t>i</a:t>
            </a:r>
            <a:r>
              <a:rPr lang="en-US" dirty="0"/>
              <a:t> in range(1, 6):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err="1"/>
              <a:t>arr</a:t>
            </a:r>
            <a:r>
              <a:rPr lang="en-US" dirty="0"/>
              <a:t>[</a:t>
            </a:r>
            <a:r>
              <a:rPr lang="en-US" dirty="0" err="1"/>
              <a:t>i</a:t>
            </a:r>
            <a:r>
              <a:rPr lang="en-US" dirty="0"/>
              <a:t> - 1] = </a:t>
            </a:r>
            <a:r>
              <a:rPr lang="en-US" dirty="0" err="1"/>
              <a:t>arr</a:t>
            </a:r>
            <a:r>
              <a:rPr lang="en-US" dirty="0"/>
              <a:t>[</a:t>
            </a:r>
            <a:r>
              <a:rPr lang="en-US" dirty="0" err="1"/>
              <a:t>i</a:t>
            </a:r>
            <a:r>
              <a:rPr lang="en-US" dirty="0"/>
              <a:t>]</a:t>
            </a:r>
          </a:p>
          <a:p>
            <a:pPr marL="0" indent="0">
              <a:buNone/>
            </a:pPr>
            <a:r>
              <a:rPr lang="en-US" dirty="0"/>
              <a:t>for </a:t>
            </a:r>
            <a:r>
              <a:rPr lang="en-US" dirty="0" err="1"/>
              <a:t>i</a:t>
            </a:r>
            <a:r>
              <a:rPr lang="en-US" dirty="0"/>
              <a:t> in range(0, 6): </a:t>
            </a:r>
          </a:p>
          <a:p>
            <a:pPr marL="0" indent="0">
              <a:buNone/>
            </a:pPr>
            <a:r>
              <a:rPr lang="en-US" dirty="0"/>
              <a:t>    print(</a:t>
            </a:r>
            <a:r>
              <a:rPr lang="en-US" dirty="0" err="1"/>
              <a:t>arr</a:t>
            </a:r>
            <a:r>
              <a:rPr lang="en-US" dirty="0"/>
              <a:t>[</a:t>
            </a:r>
            <a:r>
              <a:rPr lang="en-US" dirty="0" err="1"/>
              <a:t>i</a:t>
            </a:r>
            <a:r>
              <a:rPr lang="en-US" dirty="0"/>
              <a:t>], end = " ")</a:t>
            </a:r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b="1" dirty="0"/>
              <a:t>A.</a:t>
            </a:r>
            <a:r>
              <a:rPr lang="en-US" dirty="0"/>
              <a:t> 1 2 3 4 5 6</a:t>
            </a:r>
            <a:br>
              <a:rPr lang="en-US" dirty="0"/>
            </a:br>
            <a:r>
              <a:rPr lang="en-US" b="1" dirty="0"/>
              <a:t>B.</a:t>
            </a:r>
            <a:r>
              <a:rPr lang="en-US" dirty="0"/>
              <a:t> 2 3 4 5 6 1</a:t>
            </a:r>
            <a:br>
              <a:rPr lang="en-US" dirty="0"/>
            </a:br>
            <a:r>
              <a:rPr lang="en-US" b="1" dirty="0"/>
              <a:t>C.</a:t>
            </a:r>
            <a:r>
              <a:rPr lang="en-US" dirty="0"/>
              <a:t> 1 1 2 3 4 5 </a:t>
            </a:r>
            <a:br>
              <a:rPr lang="en-US" dirty="0"/>
            </a:br>
            <a:r>
              <a:rPr lang="en-US" b="1" dirty="0"/>
              <a:t>D.</a:t>
            </a:r>
            <a:r>
              <a:rPr lang="en-US" dirty="0"/>
              <a:t> 2 3 4 5 6 6</a:t>
            </a:r>
          </a:p>
        </p:txBody>
      </p:sp>
    </p:spTree>
    <p:extLst>
      <p:ext uri="{BB962C8B-B14F-4D97-AF65-F5344CB8AC3E}">
        <p14:creationId xmlns:p14="http://schemas.microsoft.com/office/powerpoint/2010/main" val="9578896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38124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Question 7: Example 2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338146"/>
            <a:ext cx="5181600" cy="4838817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/>
              <a:t>fruit_list1 = ['Apple', 'Berry', 'Cherry', 'Papaya']</a:t>
            </a:r>
          </a:p>
          <a:p>
            <a:pPr marL="0" indent="0">
              <a:buNone/>
            </a:pPr>
            <a:r>
              <a:rPr lang="en-US" dirty="0"/>
              <a:t>fruit_list2 = fruit_list1</a:t>
            </a:r>
          </a:p>
          <a:p>
            <a:pPr marL="0" indent="0">
              <a:buNone/>
            </a:pPr>
            <a:r>
              <a:rPr lang="en-US" dirty="0"/>
              <a:t>fruit_list3 = fruit_list1</a:t>
            </a:r>
            <a:r>
              <a:rPr lang="en-US" dirty="0" smtClean="0"/>
              <a:t>[:]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fruit_list2[0] = 'Guava'</a:t>
            </a:r>
          </a:p>
          <a:p>
            <a:pPr marL="0" indent="0">
              <a:buNone/>
            </a:pPr>
            <a:r>
              <a:rPr lang="en-US" dirty="0"/>
              <a:t>fruit_list3[1] = 'Kiwi</a:t>
            </a:r>
            <a:r>
              <a:rPr lang="en-US" dirty="0" smtClean="0"/>
              <a:t>'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sum = 0</a:t>
            </a:r>
          </a:p>
          <a:p>
            <a:pPr marL="0" indent="0">
              <a:buNone/>
            </a:pPr>
            <a:r>
              <a:rPr lang="en-US" dirty="0"/>
              <a:t>for ls in (fruit_list1, fruit_list2, fruit_list3):</a:t>
            </a:r>
          </a:p>
          <a:p>
            <a:pPr marL="0" indent="0">
              <a:buNone/>
            </a:pPr>
            <a:r>
              <a:rPr lang="en-US" dirty="0"/>
              <a:t>    if ls[0] == 'Guava':</a:t>
            </a:r>
          </a:p>
          <a:p>
            <a:pPr marL="0" indent="0">
              <a:buNone/>
            </a:pPr>
            <a:r>
              <a:rPr lang="en-US" dirty="0"/>
              <a:t>        sum += 1</a:t>
            </a:r>
          </a:p>
          <a:p>
            <a:pPr marL="0" indent="0">
              <a:buNone/>
            </a:pPr>
            <a:r>
              <a:rPr lang="en-US" dirty="0"/>
              <a:t>    if ls[1] == 'Kiwi':</a:t>
            </a:r>
          </a:p>
          <a:p>
            <a:pPr marL="0" indent="0">
              <a:buNone/>
            </a:pPr>
            <a:r>
              <a:rPr lang="en-US" dirty="0"/>
              <a:t>        sum += 20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print (sum)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282390"/>
            <a:ext cx="5181600" cy="4894573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b="1" dirty="0"/>
              <a:t>A.</a:t>
            </a:r>
            <a:r>
              <a:rPr lang="en-US" dirty="0"/>
              <a:t> </a:t>
            </a:r>
            <a:r>
              <a:rPr lang="en-US" dirty="0" smtClean="0"/>
              <a:t>22</a:t>
            </a:r>
          </a:p>
          <a:p>
            <a:pPr marL="0" indent="0">
              <a:buNone/>
            </a:pPr>
            <a:r>
              <a:rPr lang="en-US" dirty="0"/>
              <a:t/>
            </a:r>
            <a:br>
              <a:rPr lang="en-US" dirty="0"/>
            </a:br>
            <a:r>
              <a:rPr lang="en-US" b="1" dirty="0"/>
              <a:t>B.</a:t>
            </a:r>
            <a:r>
              <a:rPr lang="en-US" dirty="0"/>
              <a:t> </a:t>
            </a:r>
            <a:r>
              <a:rPr lang="en-US" dirty="0" smtClean="0"/>
              <a:t>21</a:t>
            </a:r>
          </a:p>
          <a:p>
            <a:pPr marL="0" indent="0">
              <a:buNone/>
            </a:pPr>
            <a:r>
              <a:rPr lang="en-US" dirty="0"/>
              <a:t/>
            </a:r>
            <a:br>
              <a:rPr lang="en-US" dirty="0"/>
            </a:br>
            <a:r>
              <a:rPr lang="en-US" b="1" dirty="0"/>
              <a:t>C.</a:t>
            </a:r>
            <a:r>
              <a:rPr lang="en-US" dirty="0"/>
              <a:t> </a:t>
            </a:r>
            <a:r>
              <a:rPr lang="en-US" dirty="0" smtClean="0"/>
              <a:t>0</a:t>
            </a:r>
          </a:p>
          <a:p>
            <a:pPr marL="0" indent="0">
              <a:buNone/>
            </a:pPr>
            <a:r>
              <a:rPr lang="en-US" dirty="0"/>
              <a:t/>
            </a:r>
            <a:br>
              <a:rPr lang="en-US" dirty="0"/>
            </a:br>
            <a:r>
              <a:rPr lang="en-US" b="1" dirty="0"/>
              <a:t>D.</a:t>
            </a:r>
            <a:r>
              <a:rPr lang="en-US" dirty="0"/>
              <a:t> 43</a:t>
            </a:r>
          </a:p>
        </p:txBody>
      </p:sp>
    </p:spTree>
    <p:extLst>
      <p:ext uri="{BB962C8B-B14F-4D97-AF65-F5344CB8AC3E}">
        <p14:creationId xmlns:p14="http://schemas.microsoft.com/office/powerpoint/2010/main" val="1903214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Question 8: </a:t>
            </a:r>
            <a:r>
              <a:rPr lang="en-US" b="1" dirty="0"/>
              <a:t>10 points – 2 points each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is a function given and the function is called using some arguments. </a:t>
            </a:r>
            <a:endParaRPr lang="en-US" dirty="0" smtClean="0"/>
          </a:p>
          <a:p>
            <a:r>
              <a:rPr lang="en-US" dirty="0" smtClean="0"/>
              <a:t>What </a:t>
            </a:r>
            <a:r>
              <a:rPr lang="en-US" dirty="0"/>
              <a:t>is the output after running the entire code? </a:t>
            </a:r>
            <a:endParaRPr lang="en-US" dirty="0" smtClean="0"/>
          </a:p>
          <a:p>
            <a:r>
              <a:rPr lang="en-US" dirty="0" smtClean="0"/>
              <a:t>Select from 4 options given.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1383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19497"/>
            <a:ext cx="10515600" cy="4757466"/>
          </a:xfrm>
        </p:spPr>
        <p:txBody>
          <a:bodyPr/>
          <a:lstStyle/>
          <a:p>
            <a:r>
              <a:rPr lang="en-US" dirty="0" smtClean="0"/>
              <a:t>Final Exam is on April 30</a:t>
            </a:r>
            <a:r>
              <a:rPr lang="en-US" baseline="30000" dirty="0" smtClean="0"/>
              <a:t>th</a:t>
            </a:r>
            <a:r>
              <a:rPr lang="en-US" dirty="0" smtClean="0"/>
              <a:t> </a:t>
            </a:r>
          </a:p>
          <a:p>
            <a:r>
              <a:rPr lang="en-US" dirty="0" smtClean="0"/>
              <a:t>Timing 6:30 pm to 9:30 pm</a:t>
            </a:r>
          </a:p>
          <a:p>
            <a:r>
              <a:rPr lang="en-US" dirty="0" smtClean="0"/>
              <a:t>Location: DCC 330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52812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Question 8: Example</a:t>
            </a:r>
            <a:endParaRPr lang="en-US" b="1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def</a:t>
            </a:r>
            <a:r>
              <a:rPr lang="en-US" dirty="0"/>
              <a:t> </a:t>
            </a:r>
            <a:r>
              <a:rPr lang="en-US" dirty="0" err="1"/>
              <a:t>countdict</a:t>
            </a:r>
            <a:r>
              <a:rPr lang="en-US" dirty="0"/>
              <a:t>():</a:t>
            </a:r>
          </a:p>
          <a:p>
            <a:r>
              <a:rPr lang="en-US" dirty="0"/>
              <a:t>    from collections import Counter</a:t>
            </a:r>
          </a:p>
          <a:p>
            <a:r>
              <a:rPr lang="en-US" dirty="0"/>
              <a:t>    d1 = {'a': 100, 'b': 200, 'c':300}</a:t>
            </a:r>
          </a:p>
          <a:p>
            <a:r>
              <a:rPr lang="en-US" dirty="0"/>
              <a:t>    d2 = {'a': 300, 'b': 200, 'd':400}</a:t>
            </a:r>
          </a:p>
          <a:p>
            <a:r>
              <a:rPr lang="en-US" dirty="0"/>
              <a:t>    d = Counter(d1) + Counter(d2)</a:t>
            </a:r>
          </a:p>
          <a:p>
            <a:r>
              <a:rPr lang="en-US" dirty="0"/>
              <a:t>    return (d)</a:t>
            </a:r>
          </a:p>
          <a:p>
            <a:endParaRPr lang="en-US" dirty="0"/>
          </a:p>
          <a:p>
            <a:r>
              <a:rPr lang="en-US" dirty="0" err="1"/>
              <a:t>countdict</a:t>
            </a:r>
            <a:r>
              <a:rPr lang="en-US" dirty="0"/>
              <a:t>()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1. Counter({'a': 400, 'b': 400, 'c': 300, 'd': 400</a:t>
            </a:r>
            <a:r>
              <a:rPr lang="en-US" dirty="0" smtClean="0"/>
              <a:t>})</a:t>
            </a:r>
          </a:p>
          <a:p>
            <a:r>
              <a:rPr lang="en-US" dirty="0"/>
              <a:t>2. Counter({'a': </a:t>
            </a:r>
            <a:r>
              <a:rPr lang="en-US" dirty="0" smtClean="0"/>
              <a:t>100</a:t>
            </a:r>
            <a:r>
              <a:rPr lang="en-US" dirty="0"/>
              <a:t>, 'b': 400, 'c': 300, 'd': 400</a:t>
            </a:r>
            <a:r>
              <a:rPr lang="en-US" dirty="0" smtClean="0"/>
              <a:t>})</a:t>
            </a:r>
          </a:p>
          <a:p>
            <a:r>
              <a:rPr lang="en-US" dirty="0" smtClean="0"/>
              <a:t>3. </a:t>
            </a:r>
            <a:r>
              <a:rPr lang="en-US" dirty="0"/>
              <a:t>Counter({'a': </a:t>
            </a:r>
            <a:r>
              <a:rPr lang="en-US" dirty="0" smtClean="0"/>
              <a:t>400</a:t>
            </a:r>
            <a:r>
              <a:rPr lang="en-US" dirty="0"/>
              <a:t>, 'b': </a:t>
            </a:r>
            <a:r>
              <a:rPr lang="en-US" dirty="0" smtClean="0"/>
              <a:t>200</a:t>
            </a:r>
            <a:r>
              <a:rPr lang="en-US" dirty="0"/>
              <a:t>, 'c': 300, 'd': 400</a:t>
            </a:r>
            <a:r>
              <a:rPr lang="en-US" dirty="0" smtClean="0"/>
              <a:t>})</a:t>
            </a:r>
          </a:p>
          <a:p>
            <a:r>
              <a:rPr lang="en-US" dirty="0" smtClean="0"/>
              <a:t>4. </a:t>
            </a:r>
            <a:r>
              <a:rPr lang="en-US" dirty="0"/>
              <a:t>Counter({'a': </a:t>
            </a:r>
            <a:r>
              <a:rPr lang="en-US" dirty="0" smtClean="0"/>
              <a:t>400</a:t>
            </a:r>
            <a:r>
              <a:rPr lang="en-US" dirty="0"/>
              <a:t>, 'b': </a:t>
            </a:r>
            <a:r>
              <a:rPr lang="en-US" dirty="0" smtClean="0"/>
              <a:t>400})</a:t>
            </a:r>
            <a:endParaRPr lang="en-US" dirty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6536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Question 9: </a:t>
            </a:r>
            <a:r>
              <a:rPr lang="en-US" b="1" dirty="0"/>
              <a:t>5 points </a:t>
            </a:r>
            <a:r>
              <a:rPr lang="en-US" b="1" dirty="0"/>
              <a:t>:</a:t>
            </a:r>
            <a:r>
              <a:rPr lang="en-US" b="1" dirty="0" smtClean="0"/>
              <a:t>1 </a:t>
            </a:r>
            <a:r>
              <a:rPr lang="en-US" b="1" dirty="0"/>
              <a:t>point each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are given some code</a:t>
            </a:r>
          </a:p>
          <a:p>
            <a:r>
              <a:rPr lang="en-US" dirty="0" smtClean="0"/>
              <a:t>You need to write the output.</a:t>
            </a:r>
          </a:p>
          <a:p>
            <a:r>
              <a:rPr lang="en-US" dirty="0" smtClean="0"/>
              <a:t>There are not options to choose from in this problem.</a:t>
            </a:r>
          </a:p>
          <a:p>
            <a:r>
              <a:rPr lang="en-US" dirty="0" smtClean="0"/>
              <a:t>Example:</a:t>
            </a:r>
          </a:p>
          <a:p>
            <a:pPr marL="914400" lvl="2" indent="0">
              <a:buNone/>
            </a:pPr>
            <a:r>
              <a:rPr lang="en-US" dirty="0"/>
              <a:t>people = {"Jay", "Id", "</a:t>
            </a:r>
            <a:r>
              <a:rPr lang="en-US" dirty="0" err="1"/>
              <a:t>Arch","Joe</a:t>
            </a:r>
            <a:r>
              <a:rPr lang="en-US" dirty="0"/>
              <a:t>"}</a:t>
            </a:r>
          </a:p>
          <a:p>
            <a:pPr marL="914400" lvl="2" indent="0">
              <a:buNone/>
            </a:pPr>
            <a:r>
              <a:rPr lang="en-US" dirty="0"/>
              <a:t>vampires = {"</a:t>
            </a:r>
            <a:r>
              <a:rPr lang="en-US" dirty="0" err="1"/>
              <a:t>Kar</a:t>
            </a:r>
            <a:r>
              <a:rPr lang="en-US" dirty="0"/>
              <a:t>", "Joe"}</a:t>
            </a:r>
          </a:p>
          <a:p>
            <a:pPr marL="914400" lvl="2" indent="0">
              <a:buNone/>
            </a:pPr>
            <a:r>
              <a:rPr lang="en-US" dirty="0"/>
              <a:t>population = </a:t>
            </a:r>
            <a:r>
              <a:rPr lang="en-US" dirty="0" err="1"/>
              <a:t>people.union</a:t>
            </a:r>
            <a:r>
              <a:rPr lang="en-US" dirty="0"/>
              <a:t>(vampires)</a:t>
            </a:r>
          </a:p>
          <a:p>
            <a:pPr marL="914400" lvl="2" indent="0">
              <a:buNone/>
            </a:pPr>
            <a:r>
              <a:rPr lang="en-US" dirty="0"/>
              <a:t>population</a:t>
            </a:r>
          </a:p>
        </p:txBody>
      </p:sp>
    </p:spTree>
    <p:extLst>
      <p:ext uri="{BB962C8B-B14F-4D97-AF65-F5344CB8AC3E}">
        <p14:creationId xmlns:p14="http://schemas.microsoft.com/office/powerpoint/2010/main" val="31854431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Question </a:t>
            </a:r>
            <a:r>
              <a:rPr lang="en-US" b="1" dirty="0" smtClean="0"/>
              <a:t>10: </a:t>
            </a:r>
            <a:r>
              <a:rPr lang="en-US" b="1" dirty="0"/>
              <a:t>5 points :1 point each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Write the Output of each program given, in either ‘True’ or ‘False</a:t>
            </a:r>
            <a:r>
              <a:rPr lang="en-US" dirty="0" smtClean="0"/>
              <a:t>’.</a:t>
            </a:r>
          </a:p>
          <a:p>
            <a:r>
              <a:rPr lang="en-US" dirty="0" smtClean="0"/>
              <a:t>Logical Comparisons </a:t>
            </a:r>
          </a:p>
          <a:p>
            <a:r>
              <a:rPr lang="en-US" dirty="0" smtClean="0"/>
              <a:t>Example 1:</a:t>
            </a:r>
          </a:p>
          <a:p>
            <a:pPr lvl="1"/>
            <a:r>
              <a:rPr lang="en-US" dirty="0" smtClean="0"/>
              <a:t>x=True</a:t>
            </a:r>
          </a:p>
          <a:p>
            <a:pPr lvl="1"/>
            <a:r>
              <a:rPr lang="en-US" dirty="0"/>
              <a:t>x and x == x </a:t>
            </a:r>
            <a:endParaRPr lang="en-US" dirty="0" smtClean="0"/>
          </a:p>
          <a:p>
            <a:pPr lvl="1"/>
            <a:endParaRPr lang="en-US" dirty="0"/>
          </a:p>
          <a:p>
            <a:r>
              <a:rPr lang="en-US" dirty="0" smtClean="0"/>
              <a:t>Example 2:</a:t>
            </a:r>
          </a:p>
          <a:p>
            <a:pPr lvl="1"/>
            <a:r>
              <a:rPr lang="es-ES" dirty="0"/>
              <a:t>x={1,2,3,4,4,3,1,1,1,2,2}</a:t>
            </a:r>
          </a:p>
          <a:p>
            <a:pPr lvl="1"/>
            <a:r>
              <a:rPr lang="es-ES" dirty="0"/>
              <a:t>y={1,2,3,4}</a:t>
            </a:r>
          </a:p>
          <a:p>
            <a:pPr lvl="1"/>
            <a:r>
              <a:rPr lang="es-ES" dirty="0"/>
              <a:t>x!=y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65018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4419" y="356839"/>
            <a:ext cx="7203687" cy="6043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5393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95324"/>
          </a:xfrm>
        </p:spPr>
        <p:txBody>
          <a:bodyPr>
            <a:normAutofit/>
          </a:bodyPr>
          <a:lstStyle/>
          <a:p>
            <a:r>
              <a:rPr lang="en-US" dirty="0" smtClean="0"/>
              <a:t>In Class Exercise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37062" y="2118732"/>
            <a:ext cx="10316737" cy="4058231"/>
          </a:xfrm>
        </p:spPr>
        <p:txBody>
          <a:bodyPr/>
          <a:lstStyle/>
          <a:p>
            <a:r>
              <a:rPr lang="en-US" dirty="0" smtClean="0"/>
              <a:t>Given In Class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25830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End!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Please feel free to contact me for anything before the exam.</a:t>
            </a:r>
          </a:p>
          <a:p>
            <a:r>
              <a:rPr lang="en-US" dirty="0" smtClean="0"/>
              <a:t>Also, if anyone is interested in summer research please email me.</a:t>
            </a:r>
          </a:p>
          <a:p>
            <a:r>
              <a:rPr lang="en-US" dirty="0" smtClean="0"/>
              <a:t>Stay in touch if you would like:</a:t>
            </a:r>
          </a:p>
          <a:p>
            <a:pPr lvl="1"/>
            <a:r>
              <a:rPr lang="en-US" dirty="0" smtClean="0"/>
              <a:t>My </a:t>
            </a:r>
            <a:r>
              <a:rPr lang="en-US" dirty="0" err="1" smtClean="0"/>
              <a:t>Linkedin</a:t>
            </a:r>
            <a:r>
              <a:rPr lang="en-US" dirty="0"/>
              <a:t> Id: </a:t>
            </a:r>
            <a:r>
              <a:rPr lang="en-US" dirty="0" smtClean="0">
                <a:hlinkClick r:id="rId2"/>
              </a:rPr>
              <a:t>www.linkedin.com/in/uzmamushtaque</a:t>
            </a:r>
            <a:endParaRPr lang="en-US" dirty="0" smtClean="0"/>
          </a:p>
          <a:p>
            <a:pPr lvl="1"/>
            <a:r>
              <a:rPr lang="en-US" dirty="0" smtClean="0"/>
              <a:t>My </a:t>
            </a:r>
            <a:r>
              <a:rPr lang="en-US" dirty="0" err="1" smtClean="0"/>
              <a:t>Youtube</a:t>
            </a:r>
            <a:r>
              <a:rPr lang="en-US" dirty="0" smtClean="0"/>
              <a:t> Channel</a:t>
            </a:r>
            <a:r>
              <a:rPr lang="en-US" dirty="0"/>
              <a:t>: </a:t>
            </a: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www.youtube.com/channel/UCtjldWnIlGpeTuqcniM9jSQ?view_as=subscriber</a:t>
            </a:r>
            <a:endParaRPr lang="en-US" dirty="0" smtClean="0"/>
          </a:p>
          <a:p>
            <a:pPr lvl="1"/>
            <a:r>
              <a:rPr lang="en-US" dirty="0" smtClean="0"/>
              <a:t> 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84004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8DEFA-014E-6F4D-B0A3-639DE469F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Goals for Today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508E5-16B6-CA41-B3E5-2660F2300C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b="1" dirty="0" smtClean="0"/>
              <a:t>Exam Review</a:t>
            </a:r>
          </a:p>
          <a:p>
            <a:r>
              <a:rPr lang="en-US" altLang="en-US" sz="3200" b="1" dirty="0" smtClean="0"/>
              <a:t>In Class Exercise</a:t>
            </a:r>
            <a:endParaRPr lang="en-US" altLang="en-US" dirty="0"/>
          </a:p>
          <a:p>
            <a:pPr lvl="1"/>
            <a:endParaRPr lang="en-US" sz="2800" b="1" dirty="0" smtClean="0"/>
          </a:p>
          <a:p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3706067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Structure of the Exam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Cumulative</a:t>
            </a:r>
            <a:r>
              <a:rPr lang="en-US" dirty="0" smtClean="0"/>
              <a:t>: Cover everything from Lecture 1 to Lecture 24 </a:t>
            </a:r>
          </a:p>
          <a:p>
            <a:r>
              <a:rPr lang="en-US" b="1" dirty="0" smtClean="0"/>
              <a:t>Questions format/level</a:t>
            </a:r>
            <a:r>
              <a:rPr lang="en-US" dirty="0" smtClean="0"/>
              <a:t>: Of the type from Exam 1, Exam 2, </a:t>
            </a:r>
            <a:r>
              <a:rPr lang="en-US" dirty="0" err="1" smtClean="0"/>
              <a:t>Homeworks</a:t>
            </a:r>
            <a:r>
              <a:rPr lang="en-US" dirty="0" smtClean="0"/>
              <a:t> and Class Exercises.</a:t>
            </a:r>
          </a:p>
          <a:p>
            <a:r>
              <a:rPr lang="en-US" b="1" dirty="0" smtClean="0"/>
              <a:t>10 Questions to be completed in 3 hours</a:t>
            </a:r>
            <a:r>
              <a:rPr lang="en-US" dirty="0" smtClean="0"/>
              <a:t>.</a:t>
            </a:r>
          </a:p>
          <a:p>
            <a:r>
              <a:rPr lang="en-US" b="1" dirty="0" smtClean="0"/>
              <a:t>You can bring 3 A4 Size Sheets (handwritten or typed)</a:t>
            </a:r>
          </a:p>
          <a:p>
            <a:r>
              <a:rPr lang="en-US" b="1" dirty="0"/>
              <a:t>Usual disclaimer:</a:t>
            </a:r>
            <a:r>
              <a:rPr lang="en-US" dirty="0"/>
              <a:t> </a:t>
            </a:r>
            <a:r>
              <a:rPr lang="en-US" dirty="0" smtClean="0"/>
              <a:t>Anyone </a:t>
            </a:r>
            <a:r>
              <a:rPr lang="en-US" dirty="0"/>
              <a:t>caught cheating on the final will receive an immediate F in the course.</a:t>
            </a:r>
            <a:endParaRPr lang="en-US" b="1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12098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About the Topics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Disclaimer: </a:t>
            </a:r>
            <a:r>
              <a:rPr lang="en-US" dirty="0"/>
              <a:t>This is a high level overview of what will be on the final. Unless I specifically say something will not be on the final, it may be on the final</a:t>
            </a:r>
            <a:r>
              <a:rPr lang="en-US" dirty="0" smtClean="0"/>
              <a:t>.</a:t>
            </a:r>
          </a:p>
          <a:p>
            <a:r>
              <a:rPr lang="en-US" dirty="0" smtClean="0"/>
              <a:t>The </a:t>
            </a:r>
            <a:r>
              <a:rPr lang="en-US" dirty="0"/>
              <a:t>exam will be </a:t>
            </a:r>
            <a:r>
              <a:rPr lang="en-US" dirty="0" smtClean="0"/>
              <a:t>cumulative.</a:t>
            </a:r>
          </a:p>
          <a:p>
            <a:r>
              <a:rPr lang="en-US" dirty="0" smtClean="0"/>
              <a:t>Check the Lecture Slides for topics.</a:t>
            </a:r>
          </a:p>
          <a:p>
            <a:r>
              <a:rPr lang="en-US" dirty="0" smtClean="0"/>
              <a:t>There </a:t>
            </a:r>
            <a:r>
              <a:rPr lang="en-US" dirty="0"/>
              <a:t>will be more emphasis on the material from after Exam </a:t>
            </a:r>
            <a:r>
              <a:rPr lang="en-US" dirty="0" smtClean="0"/>
              <a:t>2.</a:t>
            </a:r>
          </a:p>
        </p:txBody>
      </p:sp>
    </p:spTree>
    <p:extLst>
      <p:ext uri="{BB962C8B-B14F-4D97-AF65-F5344CB8AC3E}">
        <p14:creationId xmlns:p14="http://schemas.microsoft.com/office/powerpoint/2010/main" val="20834385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Question 1: </a:t>
            </a:r>
            <a:r>
              <a:rPr lang="en-US" b="1" dirty="0"/>
              <a:t>20 points – 2 points each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Multiple Choice: Choose from 4 options</a:t>
            </a:r>
          </a:p>
          <a:p>
            <a:r>
              <a:rPr lang="en-US" dirty="0" smtClean="0"/>
              <a:t>Example:</a:t>
            </a:r>
          </a:p>
          <a:p>
            <a:r>
              <a:rPr lang="en-US" dirty="0"/>
              <a:t>If L=[</a:t>
            </a:r>
            <a:r>
              <a:rPr lang="en-US" dirty="0" smtClean="0"/>
              <a:t>1,2,3,4,5], what is L</a:t>
            </a:r>
            <a:r>
              <a:rPr lang="en-US" dirty="0"/>
              <a:t>[-1</a:t>
            </a:r>
            <a:r>
              <a:rPr lang="en-US" dirty="0" smtClean="0"/>
              <a:t>]:</a:t>
            </a:r>
          </a:p>
          <a:p>
            <a:pPr marL="914400" lvl="1" indent="-457200">
              <a:buFont typeface="+mj-lt"/>
              <a:buAutoNum type="alphaLcPeriod"/>
            </a:pPr>
            <a:r>
              <a:rPr lang="en-US" dirty="0" smtClean="0"/>
              <a:t>2</a:t>
            </a:r>
          </a:p>
          <a:p>
            <a:pPr marL="914400" lvl="1" indent="-457200">
              <a:buFont typeface="+mj-lt"/>
              <a:buAutoNum type="alphaLcPeriod"/>
            </a:pPr>
            <a:r>
              <a:rPr lang="en-US" dirty="0" smtClean="0"/>
              <a:t>5</a:t>
            </a:r>
          </a:p>
          <a:p>
            <a:pPr marL="914400" lvl="1" indent="-457200">
              <a:buFont typeface="+mj-lt"/>
              <a:buAutoNum type="alphaLcPeriod"/>
            </a:pPr>
            <a:r>
              <a:rPr lang="en-US" dirty="0" smtClean="0"/>
              <a:t>3</a:t>
            </a:r>
          </a:p>
          <a:p>
            <a:pPr marL="914400" lvl="1" indent="-457200">
              <a:buFont typeface="+mj-lt"/>
              <a:buAutoNum type="alphaLcPeriod"/>
            </a:pPr>
            <a:r>
              <a:rPr lang="en-US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1664264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Q1: Example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the top-down design process, what is the step that devises the solution called?</a:t>
            </a:r>
          </a:p>
          <a:p>
            <a:pPr marL="914400" lvl="1" indent="-457200">
              <a:buFont typeface="+mj-lt"/>
              <a:buAutoNum type="alphaLcPeriod"/>
            </a:pPr>
            <a:r>
              <a:rPr lang="en-US" dirty="0" smtClean="0"/>
              <a:t>Coding</a:t>
            </a:r>
          </a:p>
          <a:p>
            <a:pPr marL="914400" lvl="1" indent="-457200">
              <a:buFont typeface="+mj-lt"/>
              <a:buAutoNum type="alphaLcPeriod"/>
            </a:pPr>
            <a:r>
              <a:rPr lang="en-US" dirty="0" smtClean="0"/>
              <a:t>Executing</a:t>
            </a:r>
          </a:p>
          <a:p>
            <a:pPr marL="914400" lvl="1" indent="-457200">
              <a:buFont typeface="+mj-lt"/>
              <a:buAutoNum type="alphaLcPeriod"/>
            </a:pPr>
            <a:r>
              <a:rPr lang="en-US" dirty="0" smtClean="0"/>
              <a:t>Analyzing</a:t>
            </a:r>
          </a:p>
          <a:p>
            <a:pPr marL="914400" lvl="1" indent="-457200">
              <a:buFont typeface="+mj-lt"/>
              <a:buAutoNum type="alphaLcPeriod"/>
            </a:pPr>
            <a:r>
              <a:rPr lang="en-US" dirty="0" smtClean="0"/>
              <a:t>Writing Algorithm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7031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Question 2: 10 points – 1 point each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Write a one or at most 2 lines of explanation.</a:t>
            </a:r>
          </a:p>
          <a:p>
            <a:r>
              <a:rPr lang="en-US" dirty="0" smtClean="0"/>
              <a:t>Example 1:</a:t>
            </a:r>
          </a:p>
          <a:p>
            <a:r>
              <a:rPr lang="en-US" dirty="0" err="1" smtClean="0"/>
              <a:t>A.intersection</a:t>
            </a:r>
            <a:r>
              <a:rPr lang="en-US" dirty="0" smtClean="0"/>
              <a:t>(B)</a:t>
            </a:r>
          </a:p>
          <a:p>
            <a:r>
              <a:rPr lang="en-US" dirty="0" smtClean="0"/>
              <a:t>Answer: Finds the intersection of sets A and B</a:t>
            </a:r>
          </a:p>
          <a:p>
            <a:endParaRPr lang="en-US" dirty="0"/>
          </a:p>
          <a:p>
            <a:r>
              <a:rPr lang="en-US" dirty="0" smtClean="0"/>
              <a:t>Example 2:</a:t>
            </a:r>
          </a:p>
          <a:p>
            <a:r>
              <a:rPr lang="en-US" dirty="0"/>
              <a:t>L=[1,1,2,3,4,5,1]</a:t>
            </a:r>
          </a:p>
          <a:p>
            <a:r>
              <a:rPr lang="en-US" dirty="0" err="1"/>
              <a:t>L.count</a:t>
            </a:r>
            <a:r>
              <a:rPr lang="en-US" dirty="0"/>
              <a:t>(1)</a:t>
            </a:r>
          </a:p>
          <a:p>
            <a:r>
              <a:rPr lang="en-US" dirty="0" smtClean="0"/>
              <a:t>Answer: Creates a list and counts the number of 1’s in 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7482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Question 3: 10 points- 2 points each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each part there is some code given.</a:t>
            </a:r>
          </a:p>
          <a:p>
            <a:r>
              <a:rPr lang="en-US" dirty="0" smtClean="0"/>
              <a:t>In the end there is a question that asks you to answer in True or False ONLY.</a:t>
            </a:r>
          </a:p>
          <a:p>
            <a:r>
              <a:rPr lang="en-US" dirty="0" smtClean="0"/>
              <a:t>The question will be printed in bold to ensure that you differentiate between the code and the statement/question.</a:t>
            </a:r>
          </a:p>
          <a:p>
            <a:r>
              <a:rPr lang="en-US" dirty="0" smtClean="0"/>
              <a:t>Your True or False is for the statement not he code in general.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32110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2015TemplateColors">
      <a:dk1>
        <a:sysClr val="windowText" lastClr="000000"/>
      </a:dk1>
      <a:lt1>
        <a:sysClr val="window" lastClr="FFFFFF"/>
      </a:lt1>
      <a:dk2>
        <a:srgbClr val="323232"/>
      </a:dk2>
      <a:lt2>
        <a:srgbClr val="EEECE1"/>
      </a:lt2>
      <a:accent1>
        <a:srgbClr val="D00016"/>
      </a:accent1>
      <a:accent2>
        <a:srgbClr val="32323C"/>
      </a:accent2>
      <a:accent3>
        <a:srgbClr val="B9B5AD"/>
      </a:accent3>
      <a:accent4>
        <a:srgbClr val="325A9C"/>
      </a:accent4>
      <a:accent5>
        <a:srgbClr val="EFE793"/>
      </a:accent5>
      <a:accent6>
        <a:srgbClr val="2F3C6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58376</TotalTime>
  <Words>1327</Words>
  <Application>Microsoft Office PowerPoint</Application>
  <PresentationFormat>Widescreen</PresentationFormat>
  <Paragraphs>197</Paragraphs>
  <Slides>25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Arial</vt:lpstr>
      <vt:lpstr>Calibri</vt:lpstr>
      <vt:lpstr>Calibri Light</vt:lpstr>
      <vt:lpstr>Wingdings</vt:lpstr>
      <vt:lpstr>1_Office Theme</vt:lpstr>
      <vt:lpstr>Office Theme</vt:lpstr>
      <vt:lpstr>Lecture 25: Introduction to Computer Programming Course - CS1010</vt:lpstr>
      <vt:lpstr>Announcements</vt:lpstr>
      <vt:lpstr>Goals for Today</vt:lpstr>
      <vt:lpstr>Structure of the Exam</vt:lpstr>
      <vt:lpstr>About the Topics</vt:lpstr>
      <vt:lpstr>Question 1: 20 points – 2 points each</vt:lpstr>
      <vt:lpstr>Q1: Example</vt:lpstr>
      <vt:lpstr>Question 2: 10 points – 1 point each</vt:lpstr>
      <vt:lpstr>Question 3: 10 points- 2 points each</vt:lpstr>
      <vt:lpstr>Question 3</vt:lpstr>
      <vt:lpstr>Question 3</vt:lpstr>
      <vt:lpstr>Question 4: 15 points- 3 points each</vt:lpstr>
      <vt:lpstr>Question 4</vt:lpstr>
      <vt:lpstr>Question 5: 10 points- 2 points each</vt:lpstr>
      <vt:lpstr>Question 6: 5 points</vt:lpstr>
      <vt:lpstr>Question 6: Example</vt:lpstr>
      <vt:lpstr>Question 7: 10 points- 2 points each</vt:lpstr>
      <vt:lpstr>Question 7: Example 2</vt:lpstr>
      <vt:lpstr>Question 8: 10 points – 2 points each</vt:lpstr>
      <vt:lpstr>Question 8: Example</vt:lpstr>
      <vt:lpstr>Question 9: 5 points :1 point each</vt:lpstr>
      <vt:lpstr>Question 10: 5 points :1 point each</vt:lpstr>
      <vt:lpstr>PowerPoint Presentation</vt:lpstr>
      <vt:lpstr>In Class Exercise</vt:lpstr>
      <vt:lpstr>The End!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7: Introduction to Computer Programming Course - CS1010</dc:title>
  <dc:creator>Uzma Mushtaque</dc:creator>
  <cp:lastModifiedBy>mushtu</cp:lastModifiedBy>
  <cp:revision>872</cp:revision>
  <dcterms:created xsi:type="dcterms:W3CDTF">2019-02-04T15:19:36Z</dcterms:created>
  <dcterms:modified xsi:type="dcterms:W3CDTF">2019-04-24T22:36:03Z</dcterms:modified>
</cp:coreProperties>
</file>